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72" r:id="rId9"/>
    <p:sldId id="262" r:id="rId10"/>
    <p:sldId id="273" r:id="rId11"/>
    <p:sldId id="274" r:id="rId12"/>
    <p:sldId id="275" r:id="rId13"/>
    <p:sldId id="263" r:id="rId14"/>
    <p:sldId id="276" r:id="rId15"/>
    <p:sldId id="277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 Extra Bold" panose="020B0604020202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24C1C8-C9E5-876B-1354-416D969D6534}" v="960" dt="2025-01-11T20:56:17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4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75B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52596" y="2895335"/>
            <a:ext cx="8015383" cy="318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19"/>
              </a:lnSpc>
              <a:spcBef>
                <a:spcPct val="0"/>
              </a:spcBef>
            </a:pPr>
            <a:r>
              <a:rPr lang="en-US" sz="9150" b="1" dirty="0">
                <a:solidFill>
                  <a:srgbClr val="051D40"/>
                </a:solidFill>
                <a:ea typeface="+mn-lt"/>
                <a:cs typeface="+mn-lt"/>
                <a:sym typeface="Open Sans Extra Bold"/>
              </a:rPr>
              <a:t>Customer Churn Prediction </a:t>
            </a:r>
            <a:endParaRPr lang="en-US" sz="9150" b="1" dirty="0">
              <a:solidFill>
                <a:srgbClr val="051D40"/>
              </a:solidFill>
              <a:ea typeface="+mn-lt"/>
              <a:cs typeface="+mn-l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75B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5B98BA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61" b="-326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593687" y="1222804"/>
            <a:ext cx="10965354" cy="1447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dirty="0">
                <a:solidFill>
                  <a:srgbClr val="051D40"/>
                </a:solidFill>
                <a:ea typeface="+mn-lt"/>
                <a:cs typeface="+mn-lt"/>
                <a:sym typeface="Open Sans Extra Bold"/>
              </a:rPr>
              <a:t>All the dataset features become numerical</a:t>
            </a:r>
            <a:endParaRPr lang="en-US" sz="4500" dirty="0">
              <a:solidFill>
                <a:srgbClr val="051D40"/>
              </a:solidFill>
              <a:ea typeface="+mn-lt"/>
              <a:cs typeface="+mn-lt"/>
            </a:endParaRPr>
          </a:p>
          <a:p>
            <a:pPr>
              <a:lnSpc>
                <a:spcPts val="6300"/>
              </a:lnSpc>
              <a:spcBef>
                <a:spcPct val="0"/>
              </a:spcBef>
            </a:pPr>
            <a:endParaRPr lang="en-US" sz="4500" b="1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656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4514" y="2188030"/>
            <a:ext cx="18295632" cy="8101831"/>
            <a:chOff x="0" y="-57150"/>
            <a:chExt cx="2999100" cy="925950"/>
          </a:xfrm>
        </p:grpSpPr>
        <p:sp>
          <p:nvSpPr>
            <p:cNvPr id="17" name="Freeform 17"/>
            <p:cNvSpPr/>
            <p:nvPr/>
          </p:nvSpPr>
          <p:spPr>
            <a:xfrm>
              <a:off x="0" y="29029"/>
              <a:ext cx="2999100" cy="839771"/>
            </a:xfrm>
            <a:custGeom>
              <a:avLst/>
              <a:gdLst/>
              <a:ahLst/>
              <a:cxnLst/>
              <a:rect l="l" t="t" r="r" b="b"/>
              <a:pathLst>
                <a:path w="2999100" h="8688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3B75B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999100" cy="925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3378EB2-8A9D-7105-226C-17547F10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82" y="3769071"/>
            <a:ext cx="8535429" cy="5281996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819996A-D79B-C144-FBC9-D32970DD5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089" y="3764178"/>
            <a:ext cx="8303740" cy="52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8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3745" y="4504878"/>
            <a:ext cx="18291229" cy="5361452"/>
            <a:chOff x="0" y="-57150"/>
            <a:chExt cx="1554321" cy="1426515"/>
          </a:xfrm>
        </p:grpSpPr>
        <p:sp>
          <p:nvSpPr>
            <p:cNvPr id="6" name="Freeform 6"/>
            <p:cNvSpPr/>
            <p:nvPr/>
          </p:nvSpPr>
          <p:spPr>
            <a:xfrm>
              <a:off x="0" y="246581"/>
              <a:ext cx="1554321" cy="925519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54321" cy="1426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B2F295-DE4C-89C2-3A99-4AFDACB97B86}"/>
              </a:ext>
            </a:extLst>
          </p:cNvPr>
          <p:cNvSpPr txBox="1"/>
          <p:nvPr/>
        </p:nvSpPr>
        <p:spPr>
          <a:xfrm>
            <a:off x="2368193" y="2344474"/>
            <a:ext cx="1175657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It Standardizes numerical features to have a mean of 0 and a   </a:t>
            </a:r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standard deviation of 1                                                                    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algn="r"/>
            <a:endParaRPr lang="en-US" sz="36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57633632-D67B-1D3D-F5A9-3B3D1BA9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75" y="6171096"/>
            <a:ext cx="14678907" cy="2041071"/>
          </a:xfrm>
          <a:prstGeom prst="rect">
            <a:avLst/>
          </a:prstGeom>
        </p:spPr>
      </p:pic>
      <p:sp>
        <p:nvSpPr>
          <p:cNvPr id="9" name="TextBox 26">
            <a:extLst>
              <a:ext uri="{FF2B5EF4-FFF2-40B4-BE49-F238E27FC236}">
                <a16:creationId xmlns:a16="http://schemas.microsoft.com/office/drawing/2014/main" id="{AD0D7055-7CAF-08E6-66C9-C397D4ED568A}"/>
              </a:ext>
            </a:extLst>
          </p:cNvPr>
          <p:cNvSpPr txBox="1"/>
          <p:nvPr/>
        </p:nvSpPr>
        <p:spPr>
          <a:xfrm>
            <a:off x="2219714" y="866769"/>
            <a:ext cx="7453950" cy="86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1"/>
              </a:lnSpc>
              <a:spcBef>
                <a:spcPct val="0"/>
              </a:spcBef>
            </a:pPr>
            <a:r>
              <a:rPr lang="en-US" sz="5100" b="1" dirty="0">
                <a:solidFill>
                  <a:srgbClr val="FDFDFD"/>
                </a:solidFill>
                <a:ea typeface="+mn-lt"/>
                <a:cs typeface="+mn-lt"/>
                <a:sym typeface="Open Sans Extra Bold"/>
              </a:rPr>
              <a:t>Scaling Numerical Variables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6CC7D-5F29-41EC-1BAC-AC40D7D3593B}"/>
              </a:ext>
            </a:extLst>
          </p:cNvPr>
          <p:cNvSpPr txBox="1"/>
          <p:nvPr/>
        </p:nvSpPr>
        <p:spPr>
          <a:xfrm>
            <a:off x="2567428" y="3486192"/>
            <a:ext cx="1167853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Purpose: Ensures that features are on the same scale, improving </a:t>
            </a:r>
          </a:p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the performance of models sensitive to feature magnitude.</a:t>
            </a:r>
          </a:p>
          <a:p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44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3745" y="5261729"/>
            <a:ext cx="18291229" cy="5361452"/>
            <a:chOff x="0" y="-57150"/>
            <a:chExt cx="1554321" cy="1426515"/>
          </a:xfrm>
        </p:grpSpPr>
        <p:sp>
          <p:nvSpPr>
            <p:cNvPr id="6" name="Freeform 6"/>
            <p:cNvSpPr/>
            <p:nvPr/>
          </p:nvSpPr>
          <p:spPr>
            <a:xfrm>
              <a:off x="0" y="246581"/>
              <a:ext cx="1554321" cy="925519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54321" cy="1426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B2F295-DE4C-89C2-3A99-4AFDACB97B86}"/>
              </a:ext>
            </a:extLst>
          </p:cNvPr>
          <p:cNvSpPr txBox="1"/>
          <p:nvPr/>
        </p:nvSpPr>
        <p:spPr>
          <a:xfrm>
            <a:off x="2368193" y="1711190"/>
            <a:ext cx="1175657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it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Applies Synthetic Minority Over-sampling Technique (SMOTE) to balance the classes</a:t>
            </a:r>
          </a:p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in the training dataset by generating synthetic samples for the minority class.</a:t>
            </a:r>
          </a:p>
          <a:p>
            <a:pPr algn="r"/>
            <a:endParaRPr lang="en-US" sz="36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AD0D7055-7CAF-08E6-66C9-C397D4ED568A}"/>
              </a:ext>
            </a:extLst>
          </p:cNvPr>
          <p:cNvSpPr txBox="1"/>
          <p:nvPr/>
        </p:nvSpPr>
        <p:spPr>
          <a:xfrm>
            <a:off x="1215728" y="326161"/>
            <a:ext cx="13354301" cy="86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1"/>
              </a:lnSpc>
              <a:spcBef>
                <a:spcPct val="0"/>
              </a:spcBef>
            </a:pPr>
            <a:r>
              <a:rPr lang="en-US" sz="5100" b="1" dirty="0">
                <a:solidFill>
                  <a:srgbClr val="FDFDFD"/>
                </a:solidFill>
                <a:ea typeface="+mn-lt"/>
                <a:cs typeface="+mn-lt"/>
                <a:sym typeface="Open Sans Extra Bold"/>
              </a:rPr>
              <a:t>Handling Class Imbalance with SMOTE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6CC7D-5F29-41EC-1BAC-AC40D7D3593B}"/>
              </a:ext>
            </a:extLst>
          </p:cNvPr>
          <p:cNvSpPr txBox="1"/>
          <p:nvPr/>
        </p:nvSpPr>
        <p:spPr>
          <a:xfrm>
            <a:off x="2042266" y="4258490"/>
            <a:ext cx="1167853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ea typeface="+mn-lt"/>
                <a:cs typeface="+mn-lt"/>
              </a:rPr>
              <a:t>Purpose</a:t>
            </a:r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: Prevents the model from being biased toward the majority</a:t>
            </a:r>
          </a:p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class, improving prediction for the minority class.</a:t>
            </a:r>
          </a:p>
          <a:p>
            <a:endParaRPr lang="en-US" sz="36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2" name="Picture 1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034466A9-5A56-F996-6494-F3169D51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4" y="6987747"/>
            <a:ext cx="14922070" cy="26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81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4833950" y="-1086946"/>
            <a:ext cx="9217244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432339F-79CA-1521-2B79-86E84BCD1F97}"/>
              </a:ext>
            </a:extLst>
          </p:cNvPr>
          <p:cNvSpPr txBox="1"/>
          <p:nvPr/>
        </p:nvSpPr>
        <p:spPr>
          <a:xfrm>
            <a:off x="-228600" y="2984157"/>
            <a:ext cx="4195118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5100" b="1">
                <a:solidFill>
                  <a:srgbClr val="FDFDFD"/>
                </a:solidFill>
                <a:cs typeface="Segoe UI"/>
              </a:rPr>
              <a:t>Feature Selection: Identifying Important Features</a:t>
            </a:r>
            <a:r>
              <a:rPr lang="en-US" sz="5100">
                <a:cs typeface="Segoe UI"/>
              </a:rPr>
              <a:t>​</a:t>
            </a:r>
          </a:p>
          <a:p>
            <a:pPr algn="ctr"/>
            <a:r>
              <a:rPr lang="en-US" sz="5100">
                <a:cs typeface="Segoe UI"/>
              </a:rPr>
              <a:t>​</a:t>
            </a:r>
          </a:p>
        </p:txBody>
      </p:sp>
      <p:pic>
        <p:nvPicPr>
          <p:cNvPr id="36" name="Picture 3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F64C872-45D5-17AF-E98E-1DD81E67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41794"/>
            <a:ext cx="13717323" cy="92276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1701" y="2172540"/>
            <a:ext cx="18306691" cy="2673858"/>
            <a:chOff x="0" y="-57150"/>
            <a:chExt cx="1555635" cy="1426515"/>
          </a:xfrm>
        </p:grpSpPr>
        <p:sp>
          <p:nvSpPr>
            <p:cNvPr id="6" name="Freeform 6"/>
            <p:cNvSpPr/>
            <p:nvPr/>
          </p:nvSpPr>
          <p:spPr>
            <a:xfrm>
              <a:off x="1314" y="131214"/>
              <a:ext cx="1554321" cy="670064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54321" cy="1426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B2F295-DE4C-89C2-3A99-4AFDACB97B86}"/>
              </a:ext>
            </a:extLst>
          </p:cNvPr>
          <p:cNvSpPr txBox="1"/>
          <p:nvPr/>
        </p:nvSpPr>
        <p:spPr>
          <a:xfrm>
            <a:off x="2043828" y="1556730"/>
            <a:ext cx="30296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Train-Test Split</a:t>
            </a:r>
            <a:endParaRPr lang="en-US" sz="3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AD0D7055-7CAF-08E6-66C9-C397D4ED568A}"/>
              </a:ext>
            </a:extLst>
          </p:cNvPr>
          <p:cNvSpPr txBox="1"/>
          <p:nvPr/>
        </p:nvSpPr>
        <p:spPr>
          <a:xfrm>
            <a:off x="2806660" y="326161"/>
            <a:ext cx="13354301" cy="1650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100" b="1" dirty="0">
                <a:solidFill>
                  <a:srgbClr val="FDFDFD"/>
                </a:solidFill>
                <a:ea typeface="+mn-lt"/>
                <a:cs typeface="+mn-lt"/>
                <a:sym typeface="Open Sans Extra Bold"/>
              </a:rPr>
              <a:t>Modelling</a:t>
            </a:r>
            <a:endParaRPr lang="en-US" sz="5100" dirty="0">
              <a:solidFill>
                <a:srgbClr val="FDFDFD"/>
              </a:solidFill>
              <a:ea typeface="+mn-lt"/>
              <a:cs typeface="+mn-lt"/>
              <a:sym typeface="Open Sans Extra Bold"/>
            </a:endParaRPr>
          </a:p>
          <a:p>
            <a:pPr algn="ctr">
              <a:lnSpc>
                <a:spcPts val="7151"/>
              </a:lnSpc>
              <a:spcBef>
                <a:spcPct val="0"/>
              </a:spcBef>
            </a:pPr>
            <a:endParaRPr lang="en-US" sz="5100" b="1" dirty="0">
              <a:solidFill>
                <a:srgbClr val="FDFDFD"/>
              </a:solidFill>
              <a:ea typeface="Calibri"/>
              <a:cs typeface="Calibri"/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E42E62A6-FC91-E9EC-BFD0-BB16093E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364" y="2566859"/>
            <a:ext cx="13160718" cy="1090998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1DCEAC4D-DCC1-D81A-5A98-3D1FA14B2B19}"/>
              </a:ext>
            </a:extLst>
          </p:cNvPr>
          <p:cNvGrpSpPr/>
          <p:nvPr/>
        </p:nvGrpSpPr>
        <p:grpSpPr>
          <a:xfrm>
            <a:off x="-3744" y="5817783"/>
            <a:ext cx="18291246" cy="3600614"/>
            <a:chOff x="0" y="-57150"/>
            <a:chExt cx="1555635" cy="1426515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1B1217AE-7A26-21F0-028E-8B8D81FEE563}"/>
                </a:ext>
              </a:extLst>
            </p:cNvPr>
            <p:cNvSpPr/>
            <p:nvPr/>
          </p:nvSpPr>
          <p:spPr>
            <a:xfrm>
              <a:off x="1314" y="131214"/>
              <a:ext cx="1554321" cy="670064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72080886-B453-6099-EE5C-C3AF81BEA179}"/>
                </a:ext>
              </a:extLst>
            </p:cNvPr>
            <p:cNvSpPr txBox="1"/>
            <p:nvPr/>
          </p:nvSpPr>
          <p:spPr>
            <a:xfrm>
              <a:off x="0" y="-57150"/>
              <a:ext cx="1554321" cy="1426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9" name="Picture 2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0ECD165-4F7B-78E4-27EE-FD1BD975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040" y="6379176"/>
            <a:ext cx="13882263" cy="13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8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33603" y="-2964361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52427" y="2102806"/>
            <a:ext cx="8414772" cy="830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600" b="1" spc="-40" dirty="0">
                <a:solidFill>
                  <a:srgbClr val="051D40"/>
                </a:solidFill>
                <a:ea typeface="+mn-lt"/>
                <a:cs typeface="+mn-lt"/>
              </a:rPr>
              <a:t>Accuracy</a:t>
            </a: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</a:rPr>
              <a:t>: Proportion of correct predictions to total predictions = 0.70 – 0.74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sz="3600" spc="-40" dirty="0">
              <a:solidFill>
                <a:srgbClr val="051D40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600" b="1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Precision</a:t>
            </a: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: Proportion of true positive predictions to all positive predictions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Measures how precise the model 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=0.45 – 0.80</a:t>
            </a:r>
            <a:endParaRPr lang="en-US" sz="3600" u="none" strike="noStrike" spc="-40" dirty="0">
              <a:solidFill>
                <a:srgbClr val="051D40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600" b="1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Recall (Sensitivity)</a:t>
            </a: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: Proportion of true positive predictions to all actual positives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Measures the ability </a:t>
            </a: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</a:rPr>
              <a:t>to</a:t>
            </a: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 detect positives 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=0.58 – 0.74</a:t>
            </a:r>
            <a:endParaRPr lang="en-US" sz="3600" spc="-40" dirty="0">
              <a:solidFill>
                <a:srgbClr val="051D40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600" b="1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F1 Score</a:t>
            </a: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: Harmonic mean of precision and recall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Useful for imbalanced datasets =0.51 – 0.75</a:t>
            </a:r>
            <a:endParaRPr lang="en-US" sz="3600" spc="-40" dirty="0">
              <a:solidFill>
                <a:srgbClr val="051D40"/>
              </a:solidFill>
              <a:ea typeface="+mn-lt"/>
              <a:cs typeface="+mn-lt"/>
            </a:endParaRPr>
          </a:p>
          <a:p>
            <a:pPr marL="0" lvl="0" indent="0" algn="l"/>
            <a:endParaRPr lang="en-US" sz="3600" u="none" strike="noStrike" spc="-40" dirty="0">
              <a:solidFill>
                <a:srgbClr val="051D4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52472" y="1154827"/>
            <a:ext cx="4155745" cy="141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rgbClr val="051D40"/>
                </a:solidFill>
                <a:ea typeface="+mn-lt"/>
                <a:cs typeface="+mn-lt"/>
                <a:sym typeface="Open Sans Extra Bold"/>
              </a:rPr>
              <a:t>Model Evaluation</a:t>
            </a:r>
            <a:endParaRPr lang="en-US" sz="4400" dirty="0">
              <a:solidFill>
                <a:srgbClr val="051D40"/>
              </a:solidFill>
              <a:ea typeface="+mn-lt"/>
              <a:cs typeface="+mn-lt"/>
            </a:endParaRPr>
          </a:p>
          <a:p>
            <a:pPr algn="l">
              <a:lnSpc>
                <a:spcPts val="6221"/>
              </a:lnSpc>
              <a:spcBef>
                <a:spcPct val="0"/>
              </a:spcBef>
            </a:pPr>
            <a:endParaRPr lang="en-US" sz="4400" b="1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0D2E04-0460-7935-558A-C7F469FF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151" y="2105025"/>
            <a:ext cx="7499521" cy="66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5579" y="7087724"/>
            <a:ext cx="3086100" cy="1051732"/>
            <a:chOff x="0" y="0"/>
            <a:chExt cx="812800" cy="27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6999"/>
            </a:xfrm>
            <a:prstGeom prst="ellipse">
              <a:avLst/>
            </a:prstGeom>
            <a:solidFill>
              <a:srgbClr val="0070C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315099"/>
            </a:xfrm>
            <a:prstGeom prst="ellipse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3037" y="7392548"/>
            <a:ext cx="2731184" cy="4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3"/>
              </a:lnSpc>
              <a:spcBef>
                <a:spcPct val="0"/>
              </a:spcBef>
            </a:pPr>
            <a:r>
              <a:rPr lang="en-US" sz="2400" spc="9" dirty="0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Mohammad Al-</a:t>
            </a:r>
            <a:r>
              <a:rPr lang="en-US" sz="2400" spc="9" dirty="0" err="1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Masre</a:t>
            </a:r>
            <a:endParaRPr lang="en-US" sz="2400" spc="9" dirty="0" err="1">
              <a:solidFill>
                <a:srgbClr val="FFFBFB"/>
              </a:solidFill>
              <a:latin typeface="Open Sauce"/>
              <a:ea typeface="Open Sauce"/>
              <a:cs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85579" y="1530513"/>
            <a:ext cx="6285737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Team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383889" y="7087724"/>
            <a:ext cx="3086100" cy="1051732"/>
            <a:chOff x="0" y="0"/>
            <a:chExt cx="812800" cy="2769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76999"/>
            </a:xfrm>
            <a:prstGeom prst="ellipse">
              <a:avLst/>
            </a:prstGeom>
            <a:solidFill>
              <a:srgbClr val="0070C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315099"/>
            </a:xfrm>
            <a:prstGeom prst="ellipse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561347" y="7407085"/>
            <a:ext cx="2731184" cy="4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400" spc="9" dirty="0">
                <a:solidFill>
                  <a:srgbClr val="FFFBFB"/>
                </a:solidFill>
                <a:latin typeface="Open Sauce"/>
                <a:ea typeface="Open Sauce"/>
                <a:cs typeface="Open Sauce"/>
              </a:rPr>
              <a:t>Omar </a:t>
            </a:r>
            <a:r>
              <a:rPr lang="en-US" sz="2400" spc="9" dirty="0" err="1">
                <a:solidFill>
                  <a:srgbClr val="FFFBFB"/>
                </a:solidFill>
                <a:latin typeface="Open Sauce"/>
                <a:ea typeface="Open Sauce"/>
                <a:cs typeface="Open Sauce"/>
              </a:rPr>
              <a:t>Alhaymoni</a:t>
            </a:r>
            <a:endParaRPr lang="en-US" sz="2400" spc="9" dirty="0" err="1">
              <a:solidFill>
                <a:srgbClr val="FFFBF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8879564" y="7087724"/>
            <a:ext cx="3086100" cy="1051732"/>
            <a:chOff x="0" y="0"/>
            <a:chExt cx="812800" cy="2769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276999"/>
            </a:xfrm>
            <a:prstGeom prst="ellipse">
              <a:avLst/>
            </a:prstGeom>
            <a:solidFill>
              <a:srgbClr val="0070C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315099"/>
            </a:xfrm>
            <a:prstGeom prst="ellipse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057022" y="7407085"/>
            <a:ext cx="2731184" cy="4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3"/>
              </a:lnSpc>
              <a:spcBef>
                <a:spcPct val="0"/>
              </a:spcBef>
            </a:pPr>
            <a:r>
              <a:rPr lang="en-US" sz="2400" spc="9" dirty="0">
                <a:solidFill>
                  <a:srgbClr val="FFFBFB"/>
                </a:solidFill>
                <a:ea typeface="+mn-lt"/>
                <a:cs typeface="+mn-lt"/>
                <a:sym typeface="Open Sauce"/>
              </a:rPr>
              <a:t>Eslam Al-Hajjaj</a:t>
            </a:r>
            <a:endParaRPr lang="en-US" dirty="0"/>
          </a:p>
        </p:txBody>
      </p:sp>
      <p:grpSp>
        <p:nvGrpSpPr>
          <p:cNvPr id="22" name="Group 22"/>
          <p:cNvGrpSpPr/>
          <p:nvPr/>
        </p:nvGrpSpPr>
        <p:grpSpPr>
          <a:xfrm>
            <a:off x="12376320" y="7087724"/>
            <a:ext cx="3086100" cy="1051732"/>
            <a:chOff x="0" y="0"/>
            <a:chExt cx="812800" cy="2769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276999"/>
            </a:xfrm>
            <a:prstGeom prst="ellipse">
              <a:avLst/>
            </a:prstGeom>
            <a:solidFill>
              <a:srgbClr val="0070C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315099"/>
            </a:xfrm>
            <a:prstGeom prst="ellipse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552697" y="7407085"/>
            <a:ext cx="2731184" cy="40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3"/>
              </a:lnSpc>
              <a:spcBef>
                <a:spcPct val="0"/>
              </a:spcBef>
            </a:pPr>
            <a:r>
              <a:rPr lang="en-US" sz="2400" spc="9" dirty="0">
                <a:solidFill>
                  <a:srgbClr val="FFFBFB"/>
                </a:solidFill>
                <a:latin typeface="Open Sauce"/>
                <a:sym typeface="Open Sauce"/>
              </a:rPr>
              <a:t>Laith Al-Saleh</a:t>
            </a:r>
            <a:endParaRPr lang="en-US" dirty="0"/>
          </a:p>
        </p:txBody>
      </p:sp>
      <p:pic>
        <p:nvPicPr>
          <p:cNvPr id="33" name="Picture 32" descr="A person sitting on a bench&#10;&#10;Description automatically generated">
            <a:extLst>
              <a:ext uri="{FF2B5EF4-FFF2-40B4-BE49-F238E27FC236}">
                <a16:creationId xmlns:a16="http://schemas.microsoft.com/office/drawing/2014/main" id="{ABDEA459-146B-4199-EBD4-D6F34869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67" y="3973605"/>
            <a:ext cx="3082738" cy="31970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3" descr="A person taking a selfie&#10;&#10;Description automatically generated">
            <a:extLst>
              <a:ext uri="{FF2B5EF4-FFF2-40B4-BE49-F238E27FC236}">
                <a16:creationId xmlns:a16="http://schemas.microsoft.com/office/drawing/2014/main" id="{7D679EB5-793E-7DE5-ECF8-83231678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518" y="3973607"/>
            <a:ext cx="3091906" cy="32138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2" name="Group 13">
            <a:extLst>
              <a:ext uri="{FF2B5EF4-FFF2-40B4-BE49-F238E27FC236}">
                <a16:creationId xmlns:a16="http://schemas.microsoft.com/office/drawing/2014/main" id="{89668159-EA4A-4E39-7BF6-F7F39753E1CF}"/>
              </a:ext>
            </a:extLst>
          </p:cNvPr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09CD971-9B8B-FCC6-25D1-7AF4E999E1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7D8FBC94-9157-581B-9A65-66BE9FB39EC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9DD40D5F-8EC0-E02D-2CBE-A3B9B77066E0}"/>
              </a:ext>
            </a:extLst>
          </p:cNvPr>
          <p:cNvGrpSpPr/>
          <p:nvPr/>
        </p:nvGrpSpPr>
        <p:grpSpPr>
          <a:xfrm>
            <a:off x="15949588" y="-1630046"/>
            <a:ext cx="3855971" cy="4202670"/>
            <a:chOff x="-102406" y="19050"/>
            <a:chExt cx="839006" cy="914443"/>
          </a:xfrm>
        </p:grpSpPr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34BA1FD8-1584-5AFD-F76B-C862B8D7C735}"/>
                </a:ext>
              </a:extLst>
            </p:cNvPr>
            <p:cNvSpPr/>
            <p:nvPr/>
          </p:nvSpPr>
          <p:spPr>
            <a:xfrm>
              <a:off x="-102406" y="12069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EA95C2C7-0866-96D8-B860-927F8A89E80C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Picture 31" descr="A person standing in a yard&#10;&#10;Description automatically generated">
            <a:extLst>
              <a:ext uri="{FF2B5EF4-FFF2-40B4-BE49-F238E27FC236}">
                <a16:creationId xmlns:a16="http://schemas.microsoft.com/office/drawing/2014/main" id="{E27C9650-F987-412D-86D2-2BB86A9EF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81" y="4057650"/>
            <a:ext cx="3105167" cy="31970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7B44D-AEA5-858C-481E-94F8F89629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r="1527"/>
          <a:stretch/>
        </p:blipFill>
        <p:spPr>
          <a:xfrm flipH="1">
            <a:off x="12371174" y="4063314"/>
            <a:ext cx="3091246" cy="3195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197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44090" cy="2932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Concepts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48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Dataset Overview</a:t>
            </a:r>
            <a:endParaRPr lang="en-US" sz="2853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63160" y="4647971"/>
            <a:ext cx="4652520" cy="48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Objective</a:t>
            </a:r>
            <a:endParaRPr lang="en-US" sz="2853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663160" y="5273478"/>
            <a:ext cx="4397771" cy="48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 understanding</a:t>
            </a:r>
            <a:endParaRPr lang="en-US" sz="2853" spc="-57" dirty="0" err="1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483149" y="52734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663160" y="5898715"/>
            <a:ext cx="4579735" cy="48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850" spc="-57" dirty="0">
                <a:solidFill>
                  <a:srgbClr val="051D40"/>
                </a:solidFill>
                <a:latin typeface="Poppins"/>
                <a:ea typeface="Poppins"/>
                <a:cs typeface="Poppins"/>
              </a:rPr>
              <a:t>Data preprocessing</a:t>
            </a:r>
            <a:endParaRPr lang="en-US" sz="2850" spc="-57">
              <a:solidFill>
                <a:srgbClr val="051D40"/>
              </a:solidFill>
              <a:latin typeface="Poppins"/>
              <a:ea typeface="Poppins"/>
              <a:cs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483149" y="589871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2912435" y="662052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663160" y="6545301"/>
            <a:ext cx="4579735" cy="487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2900" spc="-57" dirty="0">
                <a:solidFill>
                  <a:srgbClr val="051D40"/>
                </a:solidFill>
                <a:latin typeface="Poppins"/>
                <a:cs typeface="Poppins"/>
              </a:rPr>
              <a:t>Modelling</a:t>
            </a:r>
            <a:endParaRPr lang="en-US" dirty="0"/>
          </a:p>
        </p:txBody>
      </p:sp>
      <p:sp>
        <p:nvSpPr>
          <p:cNvPr id="30" name="TextBox 30"/>
          <p:cNvSpPr txBox="1"/>
          <p:nvPr/>
        </p:nvSpPr>
        <p:spPr>
          <a:xfrm>
            <a:off x="8483149" y="6545301"/>
            <a:ext cx="660851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lang="en-US" sz="2853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Freeform 31"/>
          <p:cNvSpPr/>
          <p:nvPr/>
        </p:nvSpPr>
        <p:spPr>
          <a:xfrm rot="5400000">
            <a:off x="2912435" y="729501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663160" y="7236603"/>
            <a:ext cx="4397771" cy="91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spc="-57" dirty="0">
                <a:solidFill>
                  <a:srgbClr val="051D40"/>
                </a:solidFill>
                <a:latin typeface="Poppins"/>
                <a:ea typeface="Poppins"/>
                <a:cs typeface="Poppins"/>
              </a:rPr>
              <a:t>Results and visualization</a:t>
            </a:r>
            <a:endParaRPr lang="en-US" sz="2800" spc="-57" dirty="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>
              <a:lnSpc>
                <a:spcPts val="3995"/>
              </a:lnSpc>
              <a:spcBef>
                <a:spcPct val="0"/>
              </a:spcBef>
            </a:pPr>
            <a:endParaRPr lang="en-US" sz="2850" spc="-57" dirty="0">
              <a:solidFill>
                <a:srgbClr val="051D40"/>
              </a:solidFill>
              <a:latin typeface="Poppins"/>
              <a:ea typeface="Poppins"/>
              <a:cs typeface="Poppi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483149" y="7219794"/>
            <a:ext cx="660851" cy="48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  <a:endParaRPr lang="en-US" sz="2853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66164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42735" cy="1401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2893968"/>
            <a:ext cx="5748323" cy="9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93"/>
              </a:lnSpc>
              <a:spcBef>
                <a:spcPct val="0"/>
              </a:spcBef>
            </a:pPr>
            <a:r>
              <a:rPr lang="en-US" sz="5781" b="1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6755" y="4236467"/>
            <a:ext cx="10494490" cy="294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800" spc="-46" dirty="0">
                <a:solidFill>
                  <a:srgbClr val="FDFDFD"/>
                </a:solidFill>
                <a:ea typeface="+mn-lt"/>
                <a:cs typeface="+mn-lt"/>
                <a:sym typeface="Poppins"/>
              </a:rPr>
              <a:t>This presentation explores customer churn prediction using the Telco Customer Churn Dataset. We'll delve into the dataset, the prediction process, and actionable recommendations for preventing churn.</a:t>
            </a:r>
            <a:endParaRPr lang="en-US" sz="2800" spc="-46" dirty="0">
              <a:solidFill>
                <a:srgbClr val="FDFDFD"/>
              </a:solidFill>
              <a:ea typeface="+mn-lt"/>
              <a:cs typeface="+mn-lt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800" spc="-46" dirty="0">
              <a:solidFill>
                <a:srgbClr val="FDFDFD"/>
              </a:solidFill>
              <a:ea typeface="+mn-lt"/>
              <a:cs typeface="+mn-lt"/>
            </a:endParaRPr>
          </a:p>
          <a:p>
            <a:pPr algn="ctr"/>
            <a:r>
              <a:rPr lang="en-US" sz="2800" spc="-46" dirty="0">
                <a:solidFill>
                  <a:srgbClr val="FDFDFD"/>
                </a:solidFill>
                <a:ea typeface="+mn-lt"/>
                <a:cs typeface="+mn-lt"/>
              </a:rPr>
              <a:t>Understanding and predicting churn is vital for businesses to develop strategies to retain customers and minimize losses.</a:t>
            </a:r>
            <a:endParaRPr lang="en-US" sz="2800" dirty="0"/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300" spc="-46" dirty="0">
              <a:solidFill>
                <a:srgbClr val="FDFDFD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9850"/>
              <a:ext cx="660400" cy="923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56561" y="2720644"/>
            <a:ext cx="8414772" cy="760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To understand the key factors influencing customer churn</a:t>
            </a:r>
            <a:r>
              <a:rPr lang="en-US" sz="3600" u="none" strike="noStrike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.</a:t>
            </a:r>
            <a:endParaRPr lang="en-US" sz="3600" spc="-40" dirty="0">
              <a:solidFill>
                <a:srgbClr val="051D40"/>
              </a:solidFill>
              <a:ea typeface="+mn-lt"/>
              <a:cs typeface="+mn-lt"/>
            </a:endParaRPr>
          </a:p>
          <a:p>
            <a:endParaRPr lang="en-US" sz="3600" spc="-40" dirty="0">
              <a:solidFill>
                <a:srgbClr val="051D40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To preprocess the dataset and address data quality issues</a:t>
            </a:r>
            <a:r>
              <a:rPr lang="en-US" sz="3600" u="none" strike="noStrike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.</a:t>
            </a:r>
            <a:endParaRPr lang="en-US" sz="3600" u="none" strike="noStrike" spc="-40" dirty="0">
              <a:solidFill>
                <a:srgbClr val="051D40"/>
              </a:solidFill>
              <a:ea typeface="+mn-lt"/>
              <a:cs typeface="+mn-lt"/>
            </a:endParaRPr>
          </a:p>
          <a:p>
            <a:pPr marL="0" lvl="0" indent="0" algn="l"/>
            <a:endParaRPr lang="en-US" sz="3600" u="none" strike="noStrike" spc="-40" dirty="0">
              <a:solidFill>
                <a:srgbClr val="051D40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To implement machine learning algorithms for accurate churn prediction</a:t>
            </a:r>
            <a:r>
              <a:rPr lang="en-US" sz="3600" u="none" strike="noStrike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.</a:t>
            </a:r>
            <a:endParaRPr lang="en-US" sz="3600" spc="-40" dirty="0">
              <a:solidFill>
                <a:srgbClr val="051D40"/>
              </a:solidFill>
              <a:ea typeface="+mn-lt"/>
              <a:cs typeface="+mn-lt"/>
            </a:endParaRPr>
          </a:p>
          <a:p>
            <a:endParaRPr lang="en-US" sz="3600" spc="-40" dirty="0">
              <a:solidFill>
                <a:srgbClr val="051D40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To evaluate model performance and provide actionable insights for decision-making</a:t>
            </a:r>
            <a:r>
              <a:rPr lang="en-US" sz="3600" u="none" strike="noStrike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.</a:t>
            </a:r>
            <a:endParaRPr lang="en-US" sz="3600" spc="-40" dirty="0">
              <a:solidFill>
                <a:srgbClr val="051D40"/>
              </a:solidFill>
              <a:ea typeface="+mn-lt"/>
              <a:cs typeface="+mn-lt"/>
            </a:endParaRPr>
          </a:p>
          <a:p>
            <a:endParaRPr lang="en-US" sz="3600" spc="-40" dirty="0">
              <a:solidFill>
                <a:srgbClr val="051D40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3600" spc="-40" dirty="0">
                <a:solidFill>
                  <a:srgbClr val="051D40"/>
                </a:solidFill>
                <a:ea typeface="+mn-lt"/>
                <a:cs typeface="+mn-lt"/>
                <a:sym typeface="Poppins"/>
              </a:rPr>
              <a:t>Description of the Dataset</a:t>
            </a:r>
            <a:endParaRPr lang="en-US" sz="3600" spc="-40" dirty="0">
              <a:solidFill>
                <a:srgbClr val="051D40"/>
              </a:solidFill>
              <a:ea typeface="+mn-lt"/>
              <a:cs typeface="+mn-lt"/>
            </a:endParaRPr>
          </a:p>
          <a:p>
            <a:pPr marL="0" lvl="0" indent="0" algn="l">
              <a:lnSpc>
                <a:spcPts val="2843"/>
              </a:lnSpc>
              <a:spcBef>
                <a:spcPct val="0"/>
              </a:spcBef>
            </a:pPr>
            <a:endParaRPr lang="en-US" sz="3600" u="none" strike="noStrike" spc="-40" dirty="0">
              <a:solidFill>
                <a:srgbClr val="051D40"/>
              </a:solidFill>
              <a:latin typeface="Poppins"/>
              <a:ea typeface="Poppins"/>
              <a:cs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8345" y="1964831"/>
            <a:ext cx="4155745" cy="75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1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</a:t>
            </a:r>
            <a:endParaRPr lang="en-US" sz="4443" b="1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634240" y="508837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Understanding</a:t>
            </a:r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94175" y="1428738"/>
            <a:ext cx="9006427" cy="104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3"/>
              </a:lnSpc>
              <a:spcBef>
                <a:spcPct val="0"/>
              </a:spcBef>
            </a:pPr>
            <a:r>
              <a:rPr lang="en-US" sz="2400" dirty="0">
                <a:solidFill>
                  <a:srgbClr val="3C4043"/>
                </a:solidFill>
              </a:rPr>
              <a:t>D</a:t>
            </a:r>
            <a:r>
              <a:rPr lang="en-US" sz="2400" b="0" i="0" dirty="0">
                <a:solidFill>
                  <a:srgbClr val="3C4043"/>
                </a:solidFill>
                <a:effectLst/>
              </a:rPr>
              <a:t>ataset contains 7043 rows (customers) and 21 columns (features).</a:t>
            </a:r>
          </a:p>
          <a:p>
            <a:pPr>
              <a:lnSpc>
                <a:spcPts val="2843"/>
              </a:lnSpc>
              <a:spcBef>
                <a:spcPct val="0"/>
              </a:spcBef>
            </a:pPr>
            <a:r>
              <a:rPr lang="en-US" sz="2400" dirty="0">
                <a:solidFill>
                  <a:srgbClr val="3C4043"/>
                </a:solidFill>
              </a:rPr>
              <a:t>We have (17) Categorical </a:t>
            </a:r>
            <a:r>
              <a:rPr lang="en-US" sz="2400" b="0" i="0" dirty="0">
                <a:solidFill>
                  <a:srgbClr val="3C4043"/>
                </a:solidFill>
                <a:effectLst/>
              </a:rPr>
              <a:t>features , (4)</a:t>
            </a:r>
            <a:r>
              <a:rPr lang="en-US" sz="2400" dirty="0">
                <a:solidFill>
                  <a:srgbClr val="3C4043"/>
                </a:solidFill>
              </a:rPr>
              <a:t> </a:t>
            </a:r>
            <a:r>
              <a:rPr lang="en-US" sz="24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Numerical </a:t>
            </a:r>
            <a:r>
              <a:rPr lang="en-US" sz="2400" b="0" i="0" kern="1200" dirty="0">
                <a:solidFill>
                  <a:srgbClr val="3C4043"/>
                </a:solidFill>
                <a:effectLst/>
                <a:ea typeface="+mn-ea"/>
                <a:cs typeface="+mn-cs"/>
              </a:rPr>
              <a:t>features.</a:t>
            </a:r>
            <a:endParaRPr lang="en-US" sz="2400" dirty="0">
              <a:solidFill>
                <a:srgbClr val="3C4043"/>
              </a:solidFill>
            </a:endParaRPr>
          </a:p>
          <a:p>
            <a:pPr>
              <a:lnSpc>
                <a:spcPts val="2843"/>
              </a:lnSpc>
              <a:spcBef>
                <a:spcPct val="0"/>
              </a:spcBef>
            </a:pPr>
            <a:endParaRPr lang="en-US" dirty="0"/>
          </a:p>
        </p:txBody>
      </p:sp>
      <p:grpSp>
        <p:nvGrpSpPr>
          <p:cNvPr id="12" name="Group 12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656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3816" y="2185169"/>
            <a:ext cx="18295632" cy="8101831"/>
            <a:chOff x="0" y="-57150"/>
            <a:chExt cx="2999100" cy="925950"/>
          </a:xfrm>
        </p:grpSpPr>
        <p:sp>
          <p:nvSpPr>
            <p:cNvPr id="17" name="Freeform 17"/>
            <p:cNvSpPr/>
            <p:nvPr/>
          </p:nvSpPr>
          <p:spPr>
            <a:xfrm>
              <a:off x="0" y="29029"/>
              <a:ext cx="2999100" cy="839771"/>
            </a:xfrm>
            <a:custGeom>
              <a:avLst/>
              <a:gdLst/>
              <a:ahLst/>
              <a:cxnLst/>
              <a:rect l="l" t="t" r="r" b="b"/>
              <a:pathLst>
                <a:path w="2999100" h="8688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3B75B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999100" cy="925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" name="صورة 2" descr="صورة تحتوي على نص, لقطة شاشة, خط, الخط&#10;&#10;تم إنشاء الوصف تلقائياً">
            <a:extLst>
              <a:ext uri="{FF2B5EF4-FFF2-40B4-BE49-F238E27FC236}">
                <a16:creationId xmlns:a16="http://schemas.microsoft.com/office/drawing/2014/main" id="{2EEEC2ED-55C6-4841-8BD2-A5FC6073E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3" y="3309553"/>
            <a:ext cx="17307513" cy="64686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65527" y="3161081"/>
            <a:ext cx="18383902" cy="5361452"/>
            <a:chOff x="-5250" y="-172221"/>
            <a:chExt cx="1562196" cy="1426515"/>
          </a:xfrm>
        </p:grpSpPr>
        <p:sp>
          <p:nvSpPr>
            <p:cNvPr id="6" name="Freeform 6"/>
            <p:cNvSpPr/>
            <p:nvPr/>
          </p:nvSpPr>
          <p:spPr>
            <a:xfrm>
              <a:off x="-5250" y="-106852"/>
              <a:ext cx="1562196" cy="925519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72221"/>
              <a:ext cx="1554321" cy="1426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76714" y="943999"/>
            <a:ext cx="7453950" cy="86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1"/>
              </a:lnSpc>
              <a:spcBef>
                <a:spcPct val="0"/>
              </a:spcBef>
            </a:pPr>
            <a:r>
              <a:rPr lang="en-US" sz="5100" b="1" dirty="0">
                <a:solidFill>
                  <a:srgbClr val="FDFDFD"/>
                </a:solidFill>
                <a:ea typeface="+mn-lt"/>
                <a:cs typeface="+mn-lt"/>
                <a:sym typeface="Open Sans Extra Bold"/>
              </a:rPr>
              <a:t>Data Preprocessing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EF997-19FE-369D-F64A-806AE5D0A272}"/>
              </a:ext>
            </a:extLst>
          </p:cNvPr>
          <p:cNvSpPr txBox="1"/>
          <p:nvPr/>
        </p:nvSpPr>
        <p:spPr>
          <a:xfrm>
            <a:off x="2084761" y="2065459"/>
            <a:ext cx="978680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Handle missing values, encode categorical features, normalize numerical features, and balance classes if necessary.</a:t>
            </a: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  <p:pic>
        <p:nvPicPr>
          <p:cNvPr id="34" name="Picture 3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7A3905C-7FA8-2926-2904-DCFAF8A7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49" y="3739077"/>
            <a:ext cx="16336145" cy="279339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E32D858-1904-66AF-5F63-08D8C834E022}"/>
              </a:ext>
            </a:extLst>
          </p:cNvPr>
          <p:cNvSpPr txBox="1"/>
          <p:nvPr/>
        </p:nvSpPr>
        <p:spPr>
          <a:xfrm>
            <a:off x="1621482" y="7393185"/>
            <a:ext cx="115434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Convert the data to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numaric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values(int or float)</a:t>
            </a: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Replace invalid parsing with </a:t>
            </a:r>
            <a:r>
              <a:rPr lang="en-US" sz="2400" u="sng" dirty="0" err="1">
                <a:solidFill>
                  <a:schemeClr val="bg1"/>
                </a:solidFill>
                <a:ea typeface="+mn-lt"/>
                <a:cs typeface="+mn-lt"/>
              </a:rPr>
              <a:t>NaN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Handling with missing values by filling it by the </a:t>
            </a:r>
            <a:r>
              <a:rPr lang="en-US" sz="2400" u="sng" dirty="0">
                <a:solidFill>
                  <a:schemeClr val="bg1"/>
                </a:solidFill>
                <a:ea typeface="+mn-lt"/>
                <a:cs typeface="+mn-lt"/>
              </a:rPr>
              <a:t>median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value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3745" y="3593567"/>
            <a:ext cx="18291229" cy="5361452"/>
            <a:chOff x="0" y="-57150"/>
            <a:chExt cx="1554321" cy="1426515"/>
          </a:xfrm>
        </p:grpSpPr>
        <p:sp>
          <p:nvSpPr>
            <p:cNvPr id="6" name="Freeform 6"/>
            <p:cNvSpPr/>
            <p:nvPr/>
          </p:nvSpPr>
          <p:spPr>
            <a:xfrm>
              <a:off x="0" y="246581"/>
              <a:ext cx="1554321" cy="925519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54321" cy="1426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05F8290-E3AE-373F-D177-BB49D2B68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2" y="5144181"/>
            <a:ext cx="16110856" cy="2790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F295-DE4C-89C2-3A99-4AFDACB97B86}"/>
              </a:ext>
            </a:extLst>
          </p:cNvPr>
          <p:cNvSpPr txBox="1"/>
          <p:nvPr/>
        </p:nvSpPr>
        <p:spPr>
          <a:xfrm>
            <a:off x="2213734" y="2375366"/>
            <a:ext cx="1175657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Replace all the categorical data to numerical data</a:t>
            </a:r>
          </a:p>
          <a:p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The following snapshots will represents the difference</a:t>
            </a: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0351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30543" y="1458100"/>
            <a:ext cx="18895445" cy="8812125"/>
            <a:chOff x="0" y="-57150"/>
            <a:chExt cx="3841588" cy="13974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841588" cy="1397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93988" y="-6436"/>
            <a:ext cx="16866146" cy="1110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31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</a:rPr>
              <a:t>Before                                      After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8049477" y="1787515"/>
            <a:ext cx="0" cy="8657974"/>
          </a:xfrm>
          <a:prstGeom prst="line">
            <a:avLst/>
          </a:prstGeom>
          <a:ln w="38100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35A30188-EF9C-74A4-4CEC-128B0BC5E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3" y="2127808"/>
            <a:ext cx="6805483" cy="7854005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FFC2F55A-2E88-C604-4AB5-44F187C1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289" y="2127809"/>
            <a:ext cx="7322665" cy="7854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403</Words>
  <Application>Microsoft Office PowerPoint</Application>
  <PresentationFormat>مخصص</PresentationFormat>
  <Paragraphs>71</Paragraphs>
  <Slides>15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15</vt:i4>
      </vt:variant>
    </vt:vector>
  </HeadingPairs>
  <TitlesOfParts>
    <vt:vector size="23" baseType="lpstr">
      <vt:lpstr>Open Sauce</vt:lpstr>
      <vt:lpstr>Open Sauce Bold</vt:lpstr>
      <vt:lpstr>Arial,Sans-Serif</vt:lpstr>
      <vt:lpstr>Poppins</vt:lpstr>
      <vt:lpstr>Open Sans Extra Bold</vt:lpstr>
      <vt:lpstr>Arial</vt:lpstr>
      <vt:lpstr>Calibri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cp:lastModifiedBy>ليث عصام حسن الصالح</cp:lastModifiedBy>
  <cp:revision>461</cp:revision>
  <dcterms:created xsi:type="dcterms:W3CDTF">2006-08-16T00:00:00Z</dcterms:created>
  <dcterms:modified xsi:type="dcterms:W3CDTF">2025-01-13T07:51:02Z</dcterms:modified>
  <dc:identifier>DAGbpQd51aM</dc:identifier>
</cp:coreProperties>
</file>